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1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2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23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0" r:id="rId23"/>
    <p:sldMasterId id="2147483671" r:id="rId24"/>
  </p:sldMasterIdLst>
  <p:notesMasterIdLst>
    <p:notesMasterId r:id="rId56"/>
  </p:notesMasterIdLst>
  <p:sldIdLst>
    <p:sldId id="269" r:id="rId25"/>
    <p:sldId id="286" r:id="rId26"/>
    <p:sldId id="282" r:id="rId27"/>
    <p:sldId id="283" r:id="rId28"/>
    <p:sldId id="284" r:id="rId29"/>
    <p:sldId id="285" r:id="rId30"/>
    <p:sldId id="270" r:id="rId31"/>
    <p:sldId id="273" r:id="rId32"/>
    <p:sldId id="274" r:id="rId33"/>
    <p:sldId id="281" r:id="rId34"/>
    <p:sldId id="275" r:id="rId35"/>
    <p:sldId id="276" r:id="rId36"/>
    <p:sldId id="277" r:id="rId37"/>
    <p:sldId id="279" r:id="rId38"/>
    <p:sldId id="280" r:id="rId39"/>
    <p:sldId id="278" r:id="rId40"/>
    <p:sldId id="272" r:id="rId41"/>
    <p:sldId id="256" r:id="rId42"/>
    <p:sldId id="257" r:id="rId43"/>
    <p:sldId id="258" r:id="rId44"/>
    <p:sldId id="259" r:id="rId45"/>
    <p:sldId id="260" r:id="rId46"/>
    <p:sldId id="271" r:id="rId47"/>
    <p:sldId id="267" r:id="rId48"/>
    <p:sldId id="261" r:id="rId49"/>
    <p:sldId id="265" r:id="rId50"/>
    <p:sldId id="262" r:id="rId51"/>
    <p:sldId id="263" r:id="rId52"/>
    <p:sldId id="266" r:id="rId53"/>
    <p:sldId id="268" r:id="rId54"/>
    <p:sldId id="264" r:id="rId55"/>
  </p:sldIdLst>
  <p:sldSz cx="10080625" cy="7559675"/>
  <p:notesSz cx="7772400" cy="100584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620" y="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E0C42FF5-F4C8-4E52-A9DE-6411F68E578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75688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763588"/>
            <a:ext cx="5027613" cy="3770312"/>
          </a:xfrm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Software Requirements, Second Edition Karl E.</a:t>
            </a:r>
          </a:p>
          <a:p>
            <a:endParaRPr lang="en-US" altLang="en-US" i="1"/>
          </a:p>
          <a:p>
            <a:r>
              <a:rPr lang="en-US" altLang="en-US" i="1"/>
              <a:t>Hello, Phil? This is Maria in Human Resources. We’re having a problem with the employee system</a:t>
            </a:r>
          </a:p>
          <a:p>
            <a:r>
              <a:rPr lang="en-US" altLang="en-US" i="1"/>
              <a:t>you programmed for us. An employee just changed her name to Sparkle Starlight, and we can’t get</a:t>
            </a:r>
          </a:p>
          <a:p>
            <a:r>
              <a:rPr lang="en-US" altLang="en-US" i="1"/>
              <a:t>the system to accept the name change. Can you help?”</a:t>
            </a:r>
          </a:p>
          <a:p>
            <a:r>
              <a:rPr lang="en-US" altLang="en-US" i="1"/>
              <a:t>“She married some guy named Starlight?”</a:t>
            </a:r>
          </a:p>
          <a:p>
            <a:r>
              <a:rPr lang="en-US" altLang="en-US" i="1"/>
              <a:t>“No, she didn’t get married, just changed her name,” Maria replied. “That’s the problem. It looks like</a:t>
            </a:r>
          </a:p>
          <a:p>
            <a:r>
              <a:rPr lang="en-US" altLang="en-US" i="1"/>
              <a:t>we can change a name only if someone’s marital status changes.”</a:t>
            </a:r>
          </a:p>
          <a:p>
            <a:r>
              <a:rPr lang="en-US" altLang="en-US" i="1"/>
              <a:t>“Well, yeah, I never thought someone might just change her name. I don’t remember you telling me</a:t>
            </a:r>
          </a:p>
          <a:p>
            <a:r>
              <a:rPr lang="en-US" altLang="en-US" i="1"/>
              <a:t>about this possibility when we talked about the system. That’s why you can get to the Change Name</a:t>
            </a:r>
          </a:p>
          <a:p>
            <a:r>
              <a:rPr lang="en-US" altLang="en-US" i="1"/>
              <a:t>dialog box only from the Change Marital Status dialog box,” Phil said.</a:t>
            </a:r>
          </a:p>
          <a:p>
            <a:r>
              <a:rPr lang="en-US" altLang="en-US" i="1"/>
              <a:t>“I assumed you knew that people could legally change their name anytime they like,” responded</a:t>
            </a:r>
          </a:p>
          <a:p>
            <a:r>
              <a:rPr lang="en-US" altLang="en-US" i="1"/>
              <a:t>Maria. “We have to straighten this out by Friday or Sparkle won’t be able to cash her paycheck. Can</a:t>
            </a:r>
          </a:p>
          <a:p>
            <a:r>
              <a:rPr lang="en-US" altLang="en-US" i="1"/>
              <a:t>you fix the bug by then?”</a:t>
            </a:r>
          </a:p>
          <a:p>
            <a:r>
              <a:rPr lang="en-US" altLang="en-US" i="1"/>
              <a:t>“It’s not a bug!” Phil retorted. “I never knew you needed this capability. I’m busy on the new per-</a:t>
            </a:r>
          </a:p>
          <a:p>
            <a:r>
              <a:rPr lang="en-US" altLang="en-US" i="1"/>
              <a:t>formance evaluation system. I think I have some other change requests for the employee system</a:t>
            </a:r>
          </a:p>
          <a:p>
            <a:r>
              <a:rPr lang="en-US" altLang="en-US" i="1"/>
              <a:t>here, too.” [sound of rustling paper] “Yeah, here’s another one. I can probably fix it by the end of the</a:t>
            </a:r>
          </a:p>
          <a:p>
            <a:r>
              <a:rPr lang="en-US" altLang="en-US" i="1"/>
              <a:t>month, but not within a week. Sorry about that. Next time, tell me these things earlier and please</a:t>
            </a:r>
          </a:p>
          <a:p>
            <a:r>
              <a:rPr lang="en-US" altLang="en-US" i="1"/>
              <a:t>write them down.”</a:t>
            </a:r>
          </a:p>
          <a:p>
            <a:r>
              <a:rPr lang="en-US" altLang="en-US" i="1"/>
              <a:t>“What am I supposed to tell Sparkle?” demanded Maria. “She’s really going to be ticked if she can’t</a:t>
            </a:r>
          </a:p>
          <a:p>
            <a:r>
              <a:rPr lang="en-US" altLang="en-US" i="1"/>
              <a:t>cash her check.”</a:t>
            </a:r>
          </a:p>
          <a:p>
            <a:r>
              <a:rPr lang="en-US" altLang="en-US" i="1"/>
              <a:t>“Hey, Maria, it’s not my fault,” Phil protested. “If you’d told me in the first place that you had to be</a:t>
            </a:r>
          </a:p>
          <a:p>
            <a:r>
              <a:rPr lang="en-US" altLang="en-US" i="1"/>
              <a:t>able to change someone’s name at any time, this wouldn’t have happened. You can’t blame me for</a:t>
            </a:r>
          </a:p>
          <a:p>
            <a:r>
              <a:rPr lang="en-US" altLang="en-US" i="1"/>
              <a:t>not reading your mind.”</a:t>
            </a:r>
          </a:p>
          <a:p>
            <a:r>
              <a:rPr lang="en-US" altLang="en-US" i="1"/>
              <a:t>Angry and resigned, Maria snapped, “Yeah, well, this is the kind of thing that makes me hate computer systems. Call me as soon as you get it fixed, will you?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1E95B55B-1ED2-43CC-B9BD-785E5F5C5451}" type="slidenum">
              <a:rPr lang="en-CA" altLang="en-US">
                <a:solidFill>
                  <a:srgbClr val="000000"/>
                </a:solidFill>
                <a:latin typeface="Times New Roman" pitchFamily="16" charset="0"/>
              </a:rPr>
              <a:pPr/>
              <a:t>7</a:t>
            </a:fld>
            <a:endParaRPr lang="en-CA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8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DE420C98-7243-40CC-A6D6-F42D32F5DC1D}" type="slidenum">
              <a:rPr lang="en-CA" altLang="en-US" sz="1400"/>
              <a:pPr>
                <a:spcBef>
                  <a:spcPct val="0"/>
                </a:spcBef>
              </a:pPr>
              <a:t>31</a:t>
            </a:fld>
            <a:endParaRPr lang="en-CA" altLang="en-US" sz="1400"/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17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5E3980A2-FFF2-44A9-9308-9608D55B7E8F}" type="slidenum">
              <a:rPr lang="en-CA" altLang="en-US" sz="1400"/>
              <a:pPr>
                <a:spcBef>
                  <a:spcPct val="0"/>
                </a:spcBef>
              </a:pPr>
              <a:t>18</a:t>
            </a:fld>
            <a:endParaRPr lang="en-CA" altLang="en-US" sz="1400"/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42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68353FD7-41A2-4A79-9B52-9789E4A34C46}" type="slidenum">
              <a:rPr lang="en-CA" altLang="en-US" sz="1400"/>
              <a:pPr>
                <a:spcBef>
                  <a:spcPct val="0"/>
                </a:spcBef>
              </a:pPr>
              <a:t>19</a:t>
            </a:fld>
            <a:endParaRPr lang="en-CA" altLang="en-US" sz="1400"/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04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17825AF5-0180-4232-ABA1-AF09F7BE264B}" type="slidenum">
              <a:rPr lang="en-CA" altLang="en-US" sz="1400"/>
              <a:pPr>
                <a:spcBef>
                  <a:spcPct val="0"/>
                </a:spcBef>
              </a:pPr>
              <a:t>20</a:t>
            </a:fld>
            <a:endParaRPr lang="en-CA" altLang="en-US" sz="1400"/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53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CD51722D-A3C3-414A-9F5B-7132B7209696}" type="slidenum">
              <a:rPr lang="en-CA" altLang="en-US" sz="1400"/>
              <a:pPr>
                <a:spcBef>
                  <a:spcPct val="0"/>
                </a:spcBef>
              </a:pPr>
              <a:t>21</a:t>
            </a:fld>
            <a:endParaRPr lang="en-CA" altLang="en-US" sz="1400"/>
          </a:p>
        </p:txBody>
      </p:sp>
      <p:sp>
        <p:nvSpPr>
          <p:cNvPr id="563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56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56560E7E-E1C4-4E9E-B3AB-EB6FC903B682}" type="slidenum">
              <a:rPr lang="en-CA" altLang="en-US" sz="1400"/>
              <a:pPr>
                <a:spcBef>
                  <a:spcPct val="0"/>
                </a:spcBef>
              </a:pPr>
              <a:t>22</a:t>
            </a:fld>
            <a:endParaRPr lang="en-CA" altLang="en-US" sz="1400"/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93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4AEA9BA4-64C9-4C71-B8DC-BD0608736F17}" type="slidenum">
              <a:rPr lang="en-CA" altLang="en-US" sz="1400"/>
              <a:pPr>
                <a:spcBef>
                  <a:spcPct val="0"/>
                </a:spcBef>
              </a:pPr>
              <a:t>25</a:t>
            </a:fld>
            <a:endParaRPr lang="en-CA" altLang="en-US" sz="1400"/>
          </a:p>
        </p:txBody>
      </p:sp>
      <p:sp>
        <p:nvSpPr>
          <p:cNvPr id="58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22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6BFA9D76-2702-4E95-9381-2CDCCCD143DD}" type="slidenum">
              <a:rPr lang="en-CA" altLang="en-US" sz="1400"/>
              <a:pPr>
                <a:spcBef>
                  <a:spcPct val="0"/>
                </a:spcBef>
              </a:pPr>
              <a:t>27</a:t>
            </a:fld>
            <a:endParaRPr lang="en-CA" altLang="en-US" sz="1400"/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60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BEFC1719-C1DA-49C3-9E9B-56E2225BF19C}" type="slidenum">
              <a:rPr lang="en-CA" altLang="en-US" sz="1400"/>
              <a:pPr>
                <a:spcBef>
                  <a:spcPct val="0"/>
                </a:spcBef>
              </a:pPr>
              <a:t>28</a:t>
            </a:fld>
            <a:endParaRPr lang="en-CA" altLang="en-US" sz="1400"/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61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F6026-27ED-47AE-ACB9-B56591F6F8C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4114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EEA31-214E-4639-AE95-B2F413E6CCC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692764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666A9-8CE6-4696-BCA2-1C28EA2960C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08942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CC3FB-C304-4232-A305-455AA574D3C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161321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71AEC-38B6-43B7-856C-280E44F14CC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401874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912938"/>
            <a:ext cx="426085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950" y="1912938"/>
            <a:ext cx="426085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17949-A863-4A8A-889A-F511311121B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583255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A9E3F-6074-45C5-8BCD-AC0261F15C3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353820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BA2EE-E21F-46C0-9EB1-4064FA57D1F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69055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3AF7F-22F3-4D01-9D08-FB5217C8730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255575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6688C-C104-4ADC-9626-DA70AF4DABF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83733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BEE4F-2022-4DF2-B5AA-89E2B4EEC88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75204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55B31-ACEE-4724-BA35-50515A4BB5C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7614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F9FF3-5EFF-4D38-9107-876AE99304D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507058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81013"/>
            <a:ext cx="2266950" cy="5781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81013"/>
            <a:ext cx="6650037" cy="5781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0190C-4536-45CD-A72D-1599EF520C4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898031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06811-371D-48DB-A6DB-9904554AEC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5329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C711B-7656-4621-BABA-057EF58915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6754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4C4FE-E33F-4645-AF95-AB14C8FDC3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2768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768475"/>
            <a:ext cx="4332288" cy="5068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438" y="1768475"/>
            <a:ext cx="4333875" cy="5068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3B64C-162D-4543-AF47-4007912A55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1402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28273-90A9-4C80-9ED8-2ED72134C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1972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D12A5-6993-4E19-ACA9-1143B4D08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0187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38590-AC96-446B-BC8E-FC00417FDA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9805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89C1E-BD06-433F-ACA3-3D3B2401C3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84048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2429A-23B4-41E4-A8E3-8A51882D67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2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420C6-DDDC-4D5C-B44D-B6374626BF2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804013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0B947-81A0-4335-BACE-E9681934F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8954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4863" y="539750"/>
            <a:ext cx="2203450" cy="6297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539750"/>
            <a:ext cx="6462713" cy="6297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F6D09-F1C9-4353-B5DA-06A0C342F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5765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9DC60-B9BB-46E7-B534-45E420692D7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104541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4918-78BA-47C4-B48E-FAFC97850A2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2404877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4D00F-BA79-4A04-B87B-F9F6205E0BD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375885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475" y="2128838"/>
            <a:ext cx="4079875" cy="416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50" y="2128838"/>
            <a:ext cx="4081463" cy="4168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C91C0-DF7C-4F20-9600-D7EDEC8C840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699741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95367-B69D-4781-B94C-C4AC449CE7C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97735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429D6-6999-46F3-849B-293A4FA25CD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660797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5CA2C-3A62-45B9-A7B8-463365D6714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768279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351DC-B267-4522-AE55-4BDA6FA3114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2243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93575-5F0B-458D-A59C-B02ACAB4318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379119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89C7D-4F53-491D-9B72-27A47E576DF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5633203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F155E-C3F5-49F8-91BF-911E26BC8BC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589897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7125" y="661988"/>
            <a:ext cx="2168525" cy="5635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661988"/>
            <a:ext cx="6353175" cy="5635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686AA-68FE-4396-9DA0-2941780E719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372362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4F0E3-D7E9-47C2-8A66-4A4BBA81D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5340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71571-E266-4F08-ACFD-8C7F362FA6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25254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02C2C-DC18-4667-8C6A-1F37AE59B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772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519363"/>
            <a:ext cx="4440238" cy="4237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2388" y="2519363"/>
            <a:ext cx="4441825" cy="4237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C7473-100E-4357-9345-ACE12B6E7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8631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0FE1F-1909-478F-9D7F-35ADCBEE60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9548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4BD2C-EEBB-4EE8-95EC-93351B16E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94988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260-E932-4900-A1D0-20EEB4A1E5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5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DC6B9-5A0A-4CF3-A7AA-BC74E67A277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7301077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2641A-1188-475B-BD59-41CB361703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F8933-A28D-436D-9D76-0C0677820A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4820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A8950-7549-4B85-807B-867C52AAAB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38628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73063"/>
            <a:ext cx="2338387" cy="63833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73063"/>
            <a:ext cx="6867525" cy="63833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A4CE-D554-4F27-B738-43EED5538B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64713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6D062-7952-464B-A138-5F88ED749E1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837306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F67A9-E7B5-475D-82B9-502CB413087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2706141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55997-A915-4592-A9D0-FE669E59454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293095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057400"/>
            <a:ext cx="44577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057400"/>
            <a:ext cx="4459287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56AC-758F-4E69-B52D-5F393EA20FC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959165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69E90-109A-4929-B4EE-AF5EB250286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4787956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0B2FA-6087-4D62-9671-C8B9B80EA9C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7555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49450"/>
            <a:ext cx="434975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2875" y="1949450"/>
            <a:ext cx="435133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1A134-0C2A-490F-B895-348488D5C4B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597758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869B9-FEF9-4854-9352-F0F37BC0424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718824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6E71B-1F0A-4A1F-B476-F81DD3D66D4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8748517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89F83-93E6-45BD-8754-07CDCF012D0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5249929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6323A-8C13-4CD1-8EE4-825BD3ECD67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088586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2C5FF-0D08-48C8-8BA2-4758C31ECE5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793421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D4950-A22E-4678-9A7F-F42602EE4A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0591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D0066-8B65-4A77-A756-614E0E585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783273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B3264-E528-43B5-A08C-B780CB68A0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03980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160588"/>
            <a:ext cx="4062412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160588"/>
            <a:ext cx="4064000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0591C-90D7-42EA-82E1-089DDC95B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1737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77CBB-B682-4C11-81F2-29819EC7A2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017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4B3CC-3724-4452-88B0-C7F2110E430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9735387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D2764-D9EA-4E31-8BC8-306B88A99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253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6908B-723A-454B-A8C7-09D6822BE4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86419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16D50-89E3-4CA6-B2CA-626E0AEE1A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04997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2AA5-1D7E-4B92-988C-46E1597211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794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D6A37-A847-41EE-9089-CF0944744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60858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1363" y="717550"/>
            <a:ext cx="2087562" cy="5761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717550"/>
            <a:ext cx="6110288" cy="5761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5D87-8DF7-4592-8D89-73FDB0DCA4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58205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D406E-8B74-4332-87D1-0D1E525ED6F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35170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BB8BD-C704-4F84-8040-79D2CD9522C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1578874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0ED86-4571-4342-8453-978FD37C127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264386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3" y="1979613"/>
            <a:ext cx="4062412" cy="3957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975" y="1979613"/>
            <a:ext cx="4064000" cy="3957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A5319-912D-48D5-BFC6-39F55DBCDAC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71903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680FD-51D4-4FA6-8E50-56CE2D2B2AC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186313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EA86B-345A-419B-BE55-A43D565DA1A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1852531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4079D-7996-4877-963C-96A165B7622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4084856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5D06-5C93-48FB-900C-8A7A96D9DEB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9649658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25006-7C1E-4E0F-8B14-6990E919F6E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0296547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D51D1-455C-467C-B58D-F9482637D71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8086721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AF479-F4CA-4C76-99C5-B95D7CA13CE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3598918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5338" y="554038"/>
            <a:ext cx="2212975" cy="5383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554038"/>
            <a:ext cx="6489700" cy="5383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653AD-E859-4561-A0F9-D5E5E9436AA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7961295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B9EBA-AD85-43BA-9FB9-2C802E06D5E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7594500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C5DFD-EC57-4C03-A8BD-1681EBB1731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8537734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6073A-11FD-4200-A04D-2162A9EBD9C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79014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96766-899D-423D-ADCE-DAAE30D31F8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2350745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52638"/>
            <a:ext cx="4062412" cy="3957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052638"/>
            <a:ext cx="4064000" cy="3957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F64E2-7B95-4678-A5AD-98D57EB75E0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875965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740C9-E1AE-4AD1-B55A-74D8FD4487E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773359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5372A-C4B8-4FDC-B7DE-2B128C34D5B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4232767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29350-83AA-4731-8F64-5C1805621BD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741758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E41F9-4262-4DDA-90DB-7B7C5B86D2B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47903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67093-8C15-416E-9D40-E8E26330DD0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9329534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4C337-28F5-4D57-905E-9A1824546CA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2002704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588963"/>
            <a:ext cx="2159000" cy="5421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88963"/>
            <a:ext cx="6327775" cy="54213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A3274-25D2-43AE-A942-21AFE4F4AD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935701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50A6E-4E17-4495-BFBE-D7FCDE3ED02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0162528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5D568-3A75-45CA-83D1-3BEC3C2031A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0903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E849-F617-433E-BA15-B425A1F8152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3109010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A7DE-4C74-4D1B-AEF8-7A664226DA5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495320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9F8E7-93BC-4E26-8E66-DC1739CF5B9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826230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FF2D7-7194-4EB4-BD79-4464E0FCA6F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889428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C973F-6E53-49E8-B75E-FC0824D704D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268317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35051-FB95-4282-8640-E30F3F1624F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8536135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5DF86-5FC7-426B-B64C-5C4D7877582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3750305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CF5A9-222F-43B7-9C07-D9DE3A51B9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000967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0BC07-3A94-4F2F-83EA-26385B5B770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7422605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9A371-248A-485C-B040-BDEA990FE41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9081763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E4C9A-B91F-4D39-87BE-2E7D9DC10C7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8373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F6C77-5EA5-46E9-A853-C86DB4D50F4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24269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E0549-F08C-48D4-9CDC-83A9FDEAB32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989402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9BB93-5B09-4B4E-BB07-F436179B372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677089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2751A-6885-4F88-971F-4BDD4217600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8834600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12938"/>
            <a:ext cx="426085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3975" y="1912938"/>
            <a:ext cx="426085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D4D53-714A-4B13-B2D7-0A93A7A61E7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6452839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B0BC4-8024-4CF2-AFCA-221F9A59457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81721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DBAA2-E96F-4711-8589-B6234CBEFA7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9037833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6F0B2-604E-4F86-A769-E94A2D36F0D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3963404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204EF-A5FE-4104-A579-9CA059E320B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6537984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9145A-2DC2-46E3-A3A1-65364CB7C64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4317836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EBD89-CEC6-49FC-8BBB-497654B545C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752516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7263" y="539750"/>
            <a:ext cx="2266950" cy="5722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539750"/>
            <a:ext cx="6650038" cy="5722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1BE30-EED5-486B-AF07-1115C7037EE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750669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306C7-37A8-43AE-A602-018F76CC0C8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3856992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519CA-FA51-4C2E-97E8-AD4F37B9803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6358264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600D4-267A-410F-A7BB-514CB6165B5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2747459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B0495-4EE0-49AE-B15F-C9D7EA1959E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2637503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768475"/>
            <a:ext cx="38100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2013" y="1768475"/>
            <a:ext cx="3811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3D894-4D8B-4105-831C-4B2C1B199B1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2745783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FDCEE-352C-4A1E-B51C-6933A4069BC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8713094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A5AEC-368B-4065-A10C-0DB3D88B365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0687618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7B094-EDA2-4DE9-A2FF-B77F579D407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0693794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F98C9-E9B3-4F5D-984B-78A5FC7E51F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5330635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B9806-A278-4006-9FFA-EC767C90809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5156269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BB889-5DD5-4B03-81E9-673DB048CEB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49829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238" y="684213"/>
            <a:ext cx="2212975" cy="50752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684213"/>
            <a:ext cx="6488113" cy="50752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F988F-9C08-4774-8183-3C340126391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2836091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37488" y="301625"/>
            <a:ext cx="1952625" cy="5276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9613" y="301625"/>
            <a:ext cx="5705475" cy="5276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16E90-3D67-4134-A388-941C7DCFF93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8174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D8906-E302-4761-9CD5-3B45EC12934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1884717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D41FF-7B3B-404A-BEBB-DE7A16491F2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795006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CD898-34BC-4C12-8EA8-0B1DC8FD5CA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8769016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39909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68475"/>
            <a:ext cx="39909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49838-99B7-4233-8DB7-EC90C6D48D2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5155114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B7CDB-0F09-4A31-9305-3BA7ED097BA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940903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94A2F-AEE9-4597-B1D2-C192826FF7F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8311335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1A0B2-F5B7-4DF8-B143-8F4D8F860EF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5713770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BEC4B-7351-4F5A-8C26-72507610166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163777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A15D5-2282-40E2-BFB8-255AC840622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28555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1156C-4763-4AC7-B8E0-8C76F1F34AE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70306540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29811-4C0E-46AA-B4E0-044EAC39A83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1420966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301625"/>
            <a:ext cx="2068512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057900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89A2C-83B9-4C08-B554-DD61B7D3A4A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4011183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8278812" cy="1260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8134350" cy="2417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4338638"/>
            <a:ext cx="8134350" cy="2417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A970C-33BE-4467-8310-7C0FC327548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7049195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F5F71-C44E-408A-972A-0ACD2D38993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358845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63B59-014C-4758-958C-AC698D845E7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7996967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09DAC-6AE3-40C5-A664-4AC9CD9D3C8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6037987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3AB1B-2206-42FB-A1C7-C68D83F79D2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9176093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28CA-300A-4E51-B85F-06857097B3C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615471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4310A-8FA6-4C2B-9149-03CD2CAC674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8571989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7C4CD-2D26-407B-BDC2-080400B713D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29539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3145B-4B50-4852-B17C-EFCEFF1EED3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8273023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61190-4B85-4742-8C64-B2FFA0D222B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4661890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FBBC7-DBA1-4264-97F7-9BBDA80632C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1043378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0DCDD-BF1E-43CC-8EE8-30EB12304ED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6511122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725A9-6B34-41B2-84BE-50824E6A0E5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9415906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F173-EA27-4189-9558-AD1B57E9793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3013334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387D5-354B-4CA6-9065-66988EE81F2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2791551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5ADB1-78FA-4B84-AAB2-6A6403F3A01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26300154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39909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68475"/>
            <a:ext cx="39909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F34EA-D059-4F8A-A88F-089D2CE406E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3153422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AF3BD-E390-4C9C-9735-F5EE6C8045B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3185418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9AA5-6B18-47FF-A4BF-49CD0043135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21095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0610D-8B38-4908-86D8-01BFAB5CD80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7344797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7ECA1-0712-40D5-8484-97A0EC9CE59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5901822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3AAE0-7EBF-4264-9C0D-42F682C7288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4228284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FDD45-498B-4FC6-B56B-C291316A3BD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938496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077EF-A1D2-4544-8BD5-ED6A8740EBC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1212500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301625"/>
            <a:ext cx="2068512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057900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6DF29-F713-4D9F-BFAB-8519F66F2BF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606185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EEE58-2147-4244-998A-5DE198D8514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2282774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06C7E-9DAA-409B-83CB-658DAB5D0BD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2923471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DC6CC-6787-4797-91A1-3F62FE0B0FA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179564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152900" cy="3778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152900" cy="3778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BC1DA-6760-4F04-85A6-21F83BED5D7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894406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C1F96-E98A-4372-B074-90962D541C5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62557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349750" cy="4138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2875" y="1979613"/>
            <a:ext cx="4351338" cy="4138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63B2E-1547-40E7-9C97-C4C1A5FD5C5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3874346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69F32-361B-4E41-A698-3E98D868B90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805569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57290-2BC3-44B2-9AFB-C67CF2F7A14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8106712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E4A3A-AFDE-48BB-AE09-F4EC38CE6A1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76273294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44ADF-802D-4AFE-B8A6-28BC58B28D3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6024663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5C093-107B-4DB8-BA6B-FB6D95879CE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8416732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539750"/>
            <a:ext cx="2159000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39750"/>
            <a:ext cx="632777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FDF3A-F730-4FD2-B087-F7E7635D9E1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19813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99F81-D36B-4A73-B3CD-A8E9C5070BA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16659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B00D5-87DE-466B-A48F-C6E61354B60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55314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DBC11-271B-4360-9938-F1B15849001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020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D714D-28DC-4F89-8C8D-EDAB3591D05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4847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EBEB-E927-4AA1-BBD8-6649D62690E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07525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9D082-2C80-4CD2-8A25-5224ABDD0DE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08891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F9BF-FD42-43A8-8A46-F72026E8912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68596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7263" y="301625"/>
            <a:ext cx="2266950" cy="581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1625" cy="581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3C848-12CC-4CDB-BED4-5AA97F54FB1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97711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6F43C-77A1-40AF-A1D3-08217B16481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25455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279A7-035B-4164-B6A5-1F57133319A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81793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188AD-32DC-4401-AB95-E5BC6202D42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34660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57700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165350"/>
            <a:ext cx="4459287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12824-AF7C-4F53-8370-4228DD68F20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10723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36E97-F47A-40CA-9E24-57F1956E1C9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383106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F085F-E46F-43D4-BD3F-E1C4A28D779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0801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5B14C-0483-43AD-9DB4-33DF7DE30F4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737026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4C439-D383-49E0-85D8-2F45C8170EA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223532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49F2C-F902-4AB5-AB76-05C5EA626E6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18982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9F230-236F-4499-9B01-C6D9051F1D2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51998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6E1EF-5CAA-4FB2-B5F3-D002881E3C0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88149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14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140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B15F1-9F01-4132-84D9-4F970799A4B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0616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F1369-7C60-4D9D-87E6-58A09956416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739595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DA7D6-84DB-4257-9914-318296002BE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02304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CE8E5-1796-4882-8328-538CC4E55CE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169403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0588"/>
            <a:ext cx="4457700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160588"/>
            <a:ext cx="4459287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F2B96-65FE-4254-A0B1-EAE76B01AD9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415174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4F1BF-40F7-4354-A4BE-746B90DCFA5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222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0F816E-7FA8-4EFA-94C3-DD44C1D4CCB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00138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2DC7E-513E-4A1E-AC8D-A66E5960954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42739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4882B-AE90-4CD6-842E-0EB35D1DEBB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74032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D7BFA-9776-4C94-9C9F-74EF4AECCBB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35364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CC1B6-CCA0-4A30-94C9-7AAA334798A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818542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F3477-C690-451C-9D55-C17CA27B2AF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212640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A713D-6743-4D7A-9C1C-887E0B077C3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259070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65F01-DDFB-458B-A539-35A314AF4DB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11775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EB946-8D3E-4F45-B104-C14B5961C3D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652943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CBC4D-5586-4405-B325-677C1090AE6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315181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AEC3F-A0B6-4CB8-9F1E-5D8CC43E2DF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538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2A2F2-F56B-4DBC-9844-0FBC4F24B11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431851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270A4-844D-4941-BB9D-6C69911F992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87379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3436B-ED58-48BC-827F-082EB9C751A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704253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84469-7642-47B1-8883-35B0AA32A60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002823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8859D-5D5D-4A0A-87D6-BECF7E7BCA6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55556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74F08-7461-49DF-810E-472C67C2CE4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58099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14D91-CBBB-4556-A357-1C42726F236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21645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9DF36-5E9C-433A-9EBB-05E6919542B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372930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0A751-4BC2-48FE-B56E-8C276C22CE6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868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44993-13E2-45A9-9C86-14E38301064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534312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02BDD-708E-4DFF-BA91-B85661A6637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0716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66C94-A2A3-414A-945F-73E84F518D2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40830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5CE63-B2D6-4599-ACA0-70E624027F7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794276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0FB66-AE64-4F84-B3E4-7F35F2A866C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712709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194A8-8DCB-47CD-8386-FE1E07C4A6F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992346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B3BDF-C216-4B6A-BA02-7994186FE64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432911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2E30-67DE-4143-A290-3C2C06F6284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665671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5A233-D5E9-4522-BFB6-14D94103BBD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784654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1814B-E4A5-4AB0-81DA-7F0DD82C41D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604529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36550"/>
            <a:ext cx="2266950" cy="5961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36550"/>
            <a:ext cx="6650037" cy="59610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6FACB-CF43-44D5-93C7-9625B1C8688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560438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DADFC-A5A6-45EA-8CD6-51D5A6BF169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778801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E88F8-F23B-4270-B67C-D365E975D65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7013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3AD3B-40E2-4E2C-9989-5A1B1B12CAC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915111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E0D3-02D2-431B-915C-B82E6E4ADCA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181609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792163"/>
            <a:ext cx="4457700" cy="4138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792163"/>
            <a:ext cx="4459287" cy="4138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10384-3DA1-403D-BFE5-9C56AB233D6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294690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48C32-F5ED-4F64-95C0-E9EAFC5734E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274769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E115E-E944-4CB8-BC47-89E5BDB2304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82630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3BDBB-486C-4BEA-9D29-8F8A95755F9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23135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ECC8E-BFAB-42BD-B8AB-8F49EF4AB74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912093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71BF2-71D5-480F-AA30-7F3E6B363F0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160064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C4E08-7107-428D-ADFC-58F7EEFB8AD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890687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792163"/>
            <a:ext cx="2266950" cy="6694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792163"/>
            <a:ext cx="6650037" cy="6694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8F3E5-0C84-42EC-A873-C947F6EEC2E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2414588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85823-AD70-48A2-85A5-063894B18FD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2708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33225-ADFA-48ED-907D-7E88D1C397E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011601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1F93D-0531-42C1-B459-33474D6409F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060129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493DB-79E2-47E2-A40D-F12E5757BA3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315738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B22B6-9AF8-4CAC-AFC2-2D64FC1D919B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298698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69F37-7A2E-4A44-A5A0-B2E997DB06D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050395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FAE4-B1AC-4048-82CA-8D5847B310E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691439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C593C-1415-4531-8EF8-3C3331A01B9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066677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5DF24-4BBB-4CA8-8CA6-71018B887B4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332227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D7DF4-05D7-4292-9E0E-7701BC85AA7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292876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7E5F-7BE6-4367-A545-5E6EB008F38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17987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66304-6BF3-4D4E-B949-55D1F9EA1F8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2933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20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61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962D8D55-8B41-4F62-9BAC-1C1921263EE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81013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912938"/>
            <a:ext cx="86741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5278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11538" y="6527800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54863" y="65278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243F15E0-45C1-4A95-B249-CAB6DE5BCB3F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9750"/>
            <a:ext cx="88185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68475"/>
            <a:ext cx="8818563" cy="506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996113"/>
            <a:ext cx="2336800" cy="517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71863" y="6996113"/>
            <a:ext cx="3179762" cy="517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37413" y="6996113"/>
            <a:ext cx="2336800" cy="517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028DEF50-1D07-4D4C-8B15-3C4F6AE892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661988"/>
            <a:ext cx="86741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0475" y="2128838"/>
            <a:ext cx="8313738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971550" y="67437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698875" y="6743700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7437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A39C037E-6567-48DE-A9B5-D02ECE7B2ED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73063"/>
            <a:ext cx="935831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519363"/>
            <a:ext cx="9034463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7031038"/>
            <a:ext cx="2346325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7031038"/>
            <a:ext cx="31940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7031038"/>
            <a:ext cx="2346325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DDC69450-9C73-446C-AA43-9CA0571EDB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057400"/>
            <a:ext cx="9069387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3EA279B3-56ED-4132-922D-C5E84BA2ADC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8675" y="717550"/>
            <a:ext cx="83502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160588"/>
            <a:ext cx="8278812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A6389BC3-4A62-4CB3-87AF-34969D925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554038"/>
            <a:ext cx="88550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2163" y="1979613"/>
            <a:ext cx="8278812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4198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419850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83425" y="64198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548DA561-8168-4678-BA7A-D059067540B6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88963"/>
            <a:ext cx="86391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52638"/>
            <a:ext cx="8278812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792163" y="64198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82975" y="6419850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4198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2AE8B369-0830-450C-A7DA-0FDF2FBD9FD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996633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76263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7AD4A868-286E-416A-A2DB-95D304D094B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539750"/>
            <a:ext cx="906938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12938"/>
            <a:ext cx="86741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76263" y="65278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527800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54863" y="652780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3317414A-EEC4-4082-B824-1974C6EFE9F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684213"/>
            <a:ext cx="84582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49450"/>
            <a:ext cx="88534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3182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267075" y="634682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831013" y="63468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8ADC985F-9178-41C9-88C0-A1D3FA58791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35375" y="301625"/>
            <a:ext cx="61547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9613" y="1768475"/>
            <a:ext cx="77739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763713" y="6094413"/>
            <a:ext cx="2346325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203700" y="6707188"/>
            <a:ext cx="31940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515225" y="6707188"/>
            <a:ext cx="2346325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EB91CCC5-199F-4C3A-A198-9CFDC694FB5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+mj-lt"/>
          <a:ea typeface="Arial Unicode MS" panose="020B0604020202020204" pitchFamily="34" charset="-128"/>
          <a:cs typeface="+mj-cs"/>
        </a:defRPr>
      </a:lvl1pPr>
      <a:lvl2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cs typeface="Arial Unicode MS" charset="0"/>
        </a:defRPr>
      </a:lvl6pPr>
      <a:lvl7pPr marL="29718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cs typeface="Arial Unicode MS" charset="0"/>
        </a:defRPr>
      </a:lvl7pPr>
      <a:lvl8pPr marL="34290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cs typeface="Arial Unicode MS" charset="0"/>
        </a:defRPr>
      </a:lvl8pPr>
      <a:lvl9pPr marL="38862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8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01625"/>
            <a:ext cx="82788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13435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014663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435725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461C0204-DF49-46BB-B65F-B625DBE5F3E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CF70B041-95DD-4DC5-B45F-2410ED289A9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01625"/>
            <a:ext cx="82788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13435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014663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435725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9DBB619F-461D-416E-8991-4227DD45DBE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198A8A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39750"/>
            <a:ext cx="86391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4582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76275" y="6300788"/>
            <a:ext cx="2346325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19475" y="6318250"/>
            <a:ext cx="32210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318250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C2AA2630-DFB0-4133-807C-E9C776F0DF7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8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853488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12775" y="65627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556000" y="656272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5627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CF1B1918-B0A7-4DC9-8C1B-B94F751412F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280099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5350"/>
            <a:ext cx="906938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5ACBA3D6-799F-48FD-8098-1D96639EFCD1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0588"/>
            <a:ext cx="9069387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1D1F52BF-CEC9-4211-81E8-A707ECEB023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2C24CE8C-D5D5-488B-8CDE-7C1596D2D55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36550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6706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6706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6706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3D56FC43-6318-4BF7-9A6D-DBD22EB48BE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>
          <a:solidFill>
            <a:srgbClr val="000080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622617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792163"/>
            <a:ext cx="9069387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53752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3752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3752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000000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AE360903-206D-47FE-9FB1-75DE8F2141C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01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ea typeface="Microsoft YaHei" charset="-122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 smtClean="0">
                <a:solidFill>
                  <a:srgbClr val="FFFFFF"/>
                </a:solidFill>
                <a:latin typeface="Times New Roman" pitchFamily="16" charset="0"/>
                <a:ea typeface="Arial Unicode MS" charset="-128"/>
              </a:defRPr>
            </a:lvl1pPr>
          </a:lstStyle>
          <a:p>
            <a:pPr>
              <a:defRPr/>
            </a:pPr>
            <a:fld id="{B07673ED-EC26-4384-B139-EB1ED5A609F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100" b="1" i="1">
          <a:solidFill>
            <a:srgbClr val="FFFFFF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SYS366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09600" y="1692275"/>
            <a:ext cx="8134350" cy="4987925"/>
          </a:xfrm>
        </p:spPr>
        <p:txBody>
          <a:bodyPr/>
          <a:lstStyle/>
          <a:p>
            <a:r>
              <a:rPr lang="en-US" altLang="en-US" dirty="0">
                <a:ea typeface="Arial Unicode MS" charset="-128"/>
              </a:rPr>
              <a:t>   </a:t>
            </a:r>
          </a:p>
          <a:p>
            <a:endParaRPr lang="en-US" altLang="en-US" dirty="0">
              <a:ea typeface="Arial Unicode MS" charset="-128"/>
            </a:endParaRPr>
          </a:p>
          <a:p>
            <a:r>
              <a:rPr lang="en-US" altLang="en-US" dirty="0">
                <a:ea typeface="Arial Unicode MS" charset="-128"/>
              </a:rPr>
              <a:t>             </a:t>
            </a:r>
          </a:p>
          <a:p>
            <a:pPr algn="ctr"/>
            <a:r>
              <a:rPr lang="en-US" altLang="en-US" sz="3600" dirty="0">
                <a:ea typeface="Arial Unicode MS" charset="-128"/>
              </a:rPr>
              <a:t>Requirements Gathering </a:t>
            </a:r>
          </a:p>
          <a:p>
            <a:pPr algn="ctr"/>
            <a:r>
              <a:rPr lang="en-US" altLang="en-US" sz="3600" dirty="0">
                <a:ea typeface="Arial Unicode MS" charset="-128"/>
              </a:rPr>
              <a:t>using OO Models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5761038" y="7019925"/>
            <a:ext cx="186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Week 2 Lecture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Arial Unicode MS" charset="-128"/>
              </a:rPr>
              <a:t>Business Requirements Examples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75581"/>
            <a:ext cx="8134350" cy="52808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company needs a new sales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company needs data to be consistent.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bank needs a screen for entering customer contacts.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bank needs an improved online banking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marketing company needs an accurate monthly sales forecast.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insurance company needs an improved automated claim processing  system</a:t>
            </a:r>
          </a:p>
        </p:txBody>
      </p:sp>
    </p:spTree>
    <p:extLst>
      <p:ext uri="{BB962C8B-B14F-4D97-AF65-F5344CB8AC3E}">
        <p14:creationId xmlns:p14="http://schemas.microsoft.com/office/powerpoint/2010/main" val="281758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User Requirement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03238" y="1547589"/>
            <a:ext cx="8134350" cy="5208811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User requirements describe user goals or tasks that the users must be able to perform with the product.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Valuable ways to represent user requirements include use cases, scenario descriptions, and event-response tables.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User requirements describe what the user will be able to do with the system.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An example of a use case is “Make a Reservation” using an airline, a rental car, or a hotel Web site.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Other examples, make an online claim submission to an insurance company; make an online bank transfer.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60363" y="107950"/>
            <a:ext cx="8278812" cy="863600"/>
          </a:xfrm>
        </p:spPr>
        <p:txBody>
          <a:bodyPr/>
          <a:lstStyle/>
          <a:p>
            <a:r>
              <a:rPr lang="en-US" altLang="en-US" sz="4400">
                <a:ea typeface="Arial Unicode MS" charset="-128"/>
              </a:rPr>
              <a:t>Functional Requirements</a:t>
            </a:r>
            <a:endParaRPr lang="en-US" altLang="en-US">
              <a:ea typeface="Arial Unicode MS" charset="-128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76263" y="900113"/>
            <a:ext cx="7704409" cy="498792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Functional requirements specify the software functionality that the developers must build into the product to enable users to accomplish their tasks, thereby satisfying the business requirements.</a:t>
            </a:r>
          </a:p>
          <a:p>
            <a:pPr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They are the traditional “shall” statements: “The system shall e-mail a reservation confirmation to the user.” The system shall generate a receipt upon completion of online bank transfer.</a:t>
            </a:r>
          </a:p>
          <a:p>
            <a:pPr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Functional Requirements simply specify </a:t>
            </a:r>
            <a:r>
              <a:rPr lang="en-US" altLang="en-US" sz="2000" b="1" dirty="0">
                <a:ea typeface="Arial Unicode MS" charset="-128"/>
              </a:rPr>
              <a:t>what</a:t>
            </a:r>
            <a:r>
              <a:rPr lang="en-US" altLang="en-US" sz="2000" dirty="0">
                <a:ea typeface="Arial Unicode MS" charset="-128"/>
              </a:rPr>
              <a:t> the system should be able to do.</a:t>
            </a:r>
          </a:p>
          <a:p>
            <a:pPr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Functional requirements are documented in a software requirements specification (SRS) document, which describes as fully as necessary the expected behavior of the software system. 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The SRS is used in overall design, development, testing, quality assurance, project management, and all other related project functions.</a:t>
            </a:r>
          </a:p>
          <a:p>
            <a:pPr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The SRS also contains nonfunctional requirements.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ea typeface="Arial Unicode MS" charset="-128"/>
              </a:rPr>
              <a:t>Non-Functional Requirements</a:t>
            </a:r>
            <a:endParaRPr lang="en-US" altLang="en-US">
              <a:ea typeface="Arial Unicode MS" charset="-128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503238" y="1474788"/>
            <a:ext cx="8134350" cy="52816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The Nonfunctional requirements specify the characteristics of a system, or </a:t>
            </a:r>
            <a:r>
              <a:rPr lang="en-US" altLang="en-US" sz="2400" b="1" dirty="0">
                <a:ea typeface="Arial Unicode MS" charset="-128"/>
              </a:rPr>
              <a:t>how</a:t>
            </a:r>
            <a:r>
              <a:rPr lang="en-US" altLang="en-US" sz="2400" dirty="0">
                <a:ea typeface="Arial Unicode MS" charset="-128"/>
              </a:rPr>
              <a:t> the system will do what it is expected to do. These characteristics include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 </a:t>
            </a:r>
            <a:r>
              <a:rPr lang="en-US" altLang="en-US" sz="2000" dirty="0">
                <a:ea typeface="Arial Unicode MS" charset="-128"/>
              </a:rPr>
              <a:t>Usability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Portability 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Integrity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Efficiency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Security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>
                <a:ea typeface="Arial Unicode MS" charset="-128"/>
              </a:rPr>
              <a:t>Reliability. 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Non-functional requirements describe how the system works, while functional requirements describe what the system should do.</a:t>
            </a:r>
            <a:endParaRPr lang="en-US" altLang="en-US" dirty="0">
              <a:ea typeface="Arial Unicode MS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31800" y="107429"/>
            <a:ext cx="8278812" cy="741908"/>
          </a:xfrm>
        </p:spPr>
        <p:txBody>
          <a:bodyPr/>
          <a:lstStyle/>
          <a:p>
            <a:r>
              <a:rPr lang="en-US" altLang="en-US" dirty="0">
                <a:ea typeface="Arial Unicode MS" charset="-128"/>
              </a:rPr>
              <a:t>Requirements Gathering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503238" y="899517"/>
            <a:ext cx="8134350" cy="6336704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This is simply the act of gathering requirements from stakeholders in order to clearly understand what a proposed system is going to accomplish.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2400" dirty="0">
              <a:ea typeface="Arial Unicode MS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Requirements Gathering do not include: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2400" dirty="0">
              <a:ea typeface="Arial Unicode MS" charset="-128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Systems Analysis &amp; Design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Implementation details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Project planning information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Testing information etc. </a:t>
            </a:r>
          </a:p>
          <a:p>
            <a:pPr marL="857250" lvl="1" indent="-457200">
              <a:buFont typeface="Arial" charset="0"/>
              <a:buChar char="•"/>
            </a:pPr>
            <a:endParaRPr lang="en-US" altLang="en-US" sz="2400" dirty="0">
              <a:ea typeface="Arial Unicode MS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ea typeface="Arial Unicode MS" charset="-128"/>
              </a:rPr>
              <a:t>The requirements activities focus on understanding what the team intends to build and what the business wants to achieve with the system.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8278812" cy="741363"/>
          </a:xfrm>
        </p:spPr>
        <p:txBody>
          <a:bodyPr/>
          <a:lstStyle/>
          <a:p>
            <a:r>
              <a:rPr lang="en-US" altLang="en-US">
                <a:ea typeface="Arial Unicode MS" charset="-128"/>
              </a:rPr>
              <a:t>Requirements Management</a:t>
            </a:r>
            <a:br>
              <a:rPr lang="en-US" altLang="en-US">
                <a:ea typeface="Arial Unicode MS" charset="-128"/>
              </a:rPr>
            </a:br>
            <a:endParaRPr lang="en-US" altLang="en-US">
              <a:ea typeface="Arial Unicode MS" charset="-128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59792" y="827509"/>
            <a:ext cx="8277796" cy="5928891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dirty="0">
                <a:ea typeface="Arial Unicode MS" charset="-128"/>
              </a:rPr>
              <a:t>Requirements management entails “establishing and maintaining an agreement with the customer on the requirements for a software project”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en-US" dirty="0">
                <a:ea typeface="Arial Unicode MS" charset="-128"/>
              </a:rPr>
              <a:t> The developers also must accept the specifications and agree to build them into a product.</a:t>
            </a:r>
          </a:p>
          <a:p>
            <a:pPr marL="457200" indent="-457200">
              <a:buFont typeface="Arial" charset="0"/>
              <a:buChar char="•"/>
            </a:pPr>
            <a:endParaRPr lang="en-US" altLang="en-US" dirty="0">
              <a:ea typeface="Arial Unicode MS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dirty="0">
                <a:ea typeface="Arial Unicode MS" charset="-128"/>
              </a:rPr>
              <a:t>It entails keeping record of the documented requirements throughout the SDLC.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a typeface="Arial Unicode MS" charset="-128"/>
              </a:rPr>
              <a:t>Functional &amp; Non-Functional Requirements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what and the why.</a:t>
            </a:r>
          </a:p>
          <a:p>
            <a:pPr>
              <a:defRPr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Functional Requirements describe the </a:t>
            </a:r>
            <a:r>
              <a:rPr lang="en-US" b="1" dirty="0"/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While Non functional requirements describe the </a:t>
            </a:r>
            <a:r>
              <a:rPr lang="en-US" b="1" dirty="0"/>
              <a:t>how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8278812" cy="669925"/>
          </a:xfrm>
        </p:spPr>
        <p:txBody>
          <a:bodyPr/>
          <a:lstStyle/>
          <a:p>
            <a:r>
              <a:rPr lang="en-US" altLang="en-US" sz="3600">
                <a:ea typeface="Arial Unicode MS" charset="-128"/>
              </a:rPr>
              <a:t>Common Issues in Requirements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647700" y="1187450"/>
            <a:ext cx="8134350" cy="4987925"/>
          </a:xfrm>
        </p:spPr>
        <p:txBody>
          <a:bodyPr/>
          <a:lstStyle/>
          <a:p>
            <a:r>
              <a:rPr lang="en-US" altLang="en-US" sz="1800">
                <a:ea typeface="Arial Unicode MS" charset="-128"/>
              </a:rPr>
              <a:t>•The project’s vision and scope are never clearly defined.</a:t>
            </a:r>
          </a:p>
          <a:p>
            <a:r>
              <a:rPr lang="en-US" altLang="en-US" sz="1800">
                <a:ea typeface="Arial Unicode MS" charset="-128"/>
              </a:rPr>
              <a:t>•Customers are too busy to spend time working with analysts or developers on the requirements.</a:t>
            </a:r>
          </a:p>
          <a:p>
            <a:r>
              <a:rPr lang="en-US" altLang="en-US" sz="1800">
                <a:ea typeface="Arial Unicode MS" charset="-128"/>
              </a:rPr>
              <a:t>•User surrogates, such as product managers, development managers, user managers, or marketers, claim to speak for the users, but they don’t accurately represent user needs.</a:t>
            </a:r>
          </a:p>
          <a:p>
            <a:r>
              <a:rPr lang="en-US" altLang="en-US" sz="1800">
                <a:ea typeface="Arial Unicode MS" charset="-128"/>
              </a:rPr>
              <a:t>•Requirements exist in the heads of “the experts” in your organization and are never written down.</a:t>
            </a:r>
          </a:p>
          <a:p>
            <a:r>
              <a:rPr lang="en-US" altLang="en-US" sz="1800">
                <a:ea typeface="Arial Unicode MS" charset="-128"/>
              </a:rPr>
              <a:t>•Customers claim that all requirements are critical, so they don’t prioritize them.</a:t>
            </a:r>
          </a:p>
          <a:p>
            <a:r>
              <a:rPr lang="en-US" altLang="en-US" sz="1800">
                <a:ea typeface="Arial Unicode MS" charset="-128"/>
              </a:rPr>
              <a:t>•Your customers sign off on the requirements and then change them continuously.</a:t>
            </a:r>
          </a:p>
          <a:p>
            <a:r>
              <a:rPr lang="en-US" altLang="en-US" sz="1800">
                <a:ea typeface="Arial Unicode MS" charset="-128"/>
              </a:rPr>
              <a:t>•The project scope increases when you accept requirements changes, but the schedule slips because no additional resources are provided and no functionality is removed.</a:t>
            </a:r>
          </a:p>
          <a:p>
            <a:r>
              <a:rPr lang="en-US" altLang="en-US" sz="1800">
                <a:ea typeface="Arial Unicode MS" charset="-128"/>
              </a:rPr>
              <a:t>•Customers request certain functionality and developers build it, but no one ever uses it.</a:t>
            </a:r>
          </a:p>
          <a:p>
            <a:r>
              <a:rPr lang="en-US" altLang="en-US" sz="1800">
                <a:ea typeface="Arial Unicode MS" charset="-128"/>
              </a:rPr>
              <a:t>•The specification is satisfied, but the customer is not.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Introducing Stakeholders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1763713"/>
            <a:ext cx="6032500" cy="517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First things first!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70063"/>
            <a:ext cx="8135937" cy="5340350"/>
          </a:xfrm>
        </p:spPr>
        <p:txBody>
          <a:bodyPr tIns="24695"/>
          <a:lstStyle/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>
                <a:ea typeface="Arial Unicode MS" charset="-128"/>
              </a:rPr>
              <a:t>Before you can start determining how a business or system works (or will work), you must understand the stakeholder community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>
                <a:ea typeface="Arial Unicode MS" charset="-128"/>
              </a:rPr>
              <a:t>To deliver an effective solution, one that will be wholeheartedly accepted by the stakeholder community, you must have a clear understanding of the stakeholders and their particular needs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>
                <a:ea typeface="Arial Unicode MS" charset="-128"/>
              </a:rPr>
              <a:t>It is also important that the people asked to become involved in the project understand the role that they are expected to play and the responsibilities that they are expected to fulfull.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6994525" y="7177088"/>
            <a:ext cx="1755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55584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CA" altLang="en-US" sz="1200"/>
              <a:t>Bittner &amp; Spence, p 50.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Systems Analysts</a:t>
            </a:r>
          </a:p>
          <a:p>
            <a:pPr algn="ctr"/>
            <a:r>
              <a:rPr lang="en-US" dirty="0"/>
              <a:t>Requirements</a:t>
            </a:r>
          </a:p>
          <a:p>
            <a:pPr algn="ctr"/>
            <a:r>
              <a:rPr lang="en-US" dirty="0"/>
              <a:t>Stakeholders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63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Who is a Stakeholder?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8135937" cy="4989513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b="1">
                <a:ea typeface="Arial Unicode MS" charset="-128"/>
              </a:rPr>
              <a:t>Stakeholder: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An individual who is materially affected by the outcome of the system (or business) or the project(s) producing the system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CA" altLang="en-US">
              <a:ea typeface="Arial Unicode MS" charset="-128"/>
            </a:endParaRP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000">
                <a:ea typeface="Arial Unicode MS" charset="-128"/>
              </a:rPr>
              <a:t>Note that this definition comprises individuals both directly affected by the business or system as well as those that are indirectly affected by their involvement in the project</a:t>
            </a:r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6994525" y="7177088"/>
            <a:ext cx="1755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55584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CA" altLang="en-US" sz="1200"/>
              <a:t>Bittner &amp; Spence, p 51.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Why are stakeholders interested?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8135937" cy="4989513"/>
          </a:xfrm>
        </p:spPr>
        <p:txBody>
          <a:bodyPr/>
          <a:lstStyle/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dirty="0">
                <a:ea typeface="Arial Unicode MS" charset="-128"/>
              </a:rPr>
              <a:t>Generally, a stakeholder expects to get something of </a:t>
            </a:r>
            <a:r>
              <a:rPr lang="en-CA" altLang="en-US" sz="2800" b="1" dirty="0">
                <a:ea typeface="Arial Unicode MS" charset="-128"/>
              </a:rPr>
              <a:t>value</a:t>
            </a:r>
            <a:r>
              <a:rPr lang="en-CA" altLang="en-US" sz="2800" dirty="0">
                <a:ea typeface="Arial Unicode MS" charset="-128"/>
              </a:rPr>
              <a:t> from a system.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CA" altLang="en-US" sz="2800" dirty="0">
              <a:ea typeface="Arial Unicode MS" charset="-128"/>
            </a:endParaRP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dirty="0">
                <a:ea typeface="Arial Unicode MS" charset="-128"/>
              </a:rPr>
              <a:t>They will be affected by the </a:t>
            </a:r>
            <a:r>
              <a:rPr lang="en-CA" altLang="en-US" sz="2800" b="1" dirty="0">
                <a:ea typeface="Arial Unicode MS" charset="-128"/>
              </a:rPr>
              <a:t>outcome</a:t>
            </a:r>
            <a:r>
              <a:rPr lang="en-CA" altLang="en-US" sz="2800" dirty="0">
                <a:ea typeface="Arial Unicode MS" charset="-128"/>
              </a:rPr>
              <a:t> of a system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CA" altLang="en-US" sz="2800" dirty="0">
              <a:ea typeface="Arial Unicode MS" charset="-128"/>
            </a:endParaRP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dirty="0">
                <a:ea typeface="Arial Unicode MS" charset="-128"/>
              </a:rPr>
              <a:t>The can be positively or negatively affected depending on the outcome of a project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107430"/>
            <a:ext cx="8280400" cy="648072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3600" dirty="0">
                <a:ea typeface="Arial Unicode MS" charset="-128"/>
              </a:rPr>
              <a:t>How do we determine stakeholders?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808" y="899517"/>
            <a:ext cx="8135937" cy="6408712"/>
          </a:xfrm>
        </p:spPr>
        <p:txBody>
          <a:bodyPr/>
          <a:lstStyle/>
          <a:p>
            <a:pPr marL="431800" indent="-32385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The full set of stakeholders is very large; we have to remember to include:</a:t>
            </a:r>
          </a:p>
          <a:p>
            <a:pPr marL="831850" lvl="1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The people who suffer from the problem;</a:t>
            </a:r>
          </a:p>
          <a:p>
            <a:pPr marL="831850" lvl="1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Those investing in the business or system;</a:t>
            </a:r>
          </a:p>
          <a:p>
            <a:pPr marL="831850" lvl="1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People determining the success of the solution;</a:t>
            </a:r>
          </a:p>
          <a:p>
            <a:pPr marL="831850" lvl="1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People who will benefit from the success</a:t>
            </a:r>
          </a:p>
          <a:p>
            <a:pPr marL="831850" lvl="1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CA" altLang="en-US" dirty="0">
              <a:ea typeface="Arial Unicode MS" charset="-128"/>
            </a:endParaRPr>
          </a:p>
          <a:p>
            <a:pPr marL="107950" indent="0" eaLnBrk="1">
              <a:buClr>
                <a:srgbClr val="8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b="1" dirty="0">
                <a:solidFill>
                  <a:srgbClr val="FF0000"/>
                </a:solidFill>
                <a:ea typeface="Arial Unicode MS" charset="-128"/>
              </a:rPr>
              <a:t>Key things to consider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dirty="0">
                <a:ea typeface="Arial Unicode MS" charset="-128"/>
              </a:rPr>
              <a:t>Who is making decisions?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dirty="0">
                <a:ea typeface="Arial Unicode MS" charset="-128"/>
              </a:rPr>
              <a:t>Who will get something from the business or system?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8278812" cy="454025"/>
          </a:xfrm>
        </p:spPr>
        <p:txBody>
          <a:bodyPr/>
          <a:lstStyle/>
          <a:p>
            <a:r>
              <a:rPr lang="en-US" altLang="en-US">
                <a:ea typeface="Arial Unicode MS" charset="-128"/>
              </a:rPr>
              <a:t>Stakeholder Examples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71438" y="900113"/>
            <a:ext cx="8713787" cy="6335712"/>
          </a:xfrm>
        </p:spPr>
        <p:txBody>
          <a:bodyPr/>
          <a:lstStyle/>
          <a:p>
            <a:r>
              <a:rPr lang="en-US" altLang="en-US" sz="1600" dirty="0">
                <a:ea typeface="Arial Unicode MS" charset="-128"/>
              </a:rPr>
              <a:t>•Customers who fund a project or acquire a product to satisfy their organization’s business </a:t>
            </a:r>
            <a:r>
              <a:rPr lang="en-US" altLang="en-US" sz="1600" dirty="0" err="1">
                <a:ea typeface="Arial Unicode MS" charset="-128"/>
              </a:rPr>
              <a:t>ob</a:t>
            </a:r>
            <a:r>
              <a:rPr lang="en-US" altLang="en-US" sz="1600" dirty="0">
                <a:ea typeface="Arial Unicode MS" charset="-128"/>
              </a:rPr>
              <a:t>-</a:t>
            </a:r>
          </a:p>
          <a:p>
            <a:r>
              <a:rPr lang="en-US" altLang="en-US" sz="1600" dirty="0" err="1">
                <a:ea typeface="Arial Unicode MS" charset="-128"/>
              </a:rPr>
              <a:t>jectives</a:t>
            </a:r>
            <a:r>
              <a:rPr lang="en-US" altLang="en-US" sz="1600" dirty="0">
                <a:ea typeface="Arial Unicode MS" charset="-128"/>
              </a:rPr>
              <a:t>.</a:t>
            </a:r>
          </a:p>
          <a:p>
            <a:r>
              <a:rPr lang="en-US" altLang="en-US" sz="1600" dirty="0">
                <a:ea typeface="Arial Unicode MS" charset="-128"/>
              </a:rPr>
              <a:t>•Users who interact directly or indirectly with the product (a subclass of customers).</a:t>
            </a:r>
          </a:p>
          <a:p>
            <a:r>
              <a:rPr lang="en-US" altLang="en-US" sz="1600" dirty="0">
                <a:ea typeface="Arial Unicode MS" charset="-128"/>
              </a:rPr>
              <a:t>•Requirements analysts who write the requirements and communicate them to the development</a:t>
            </a:r>
          </a:p>
          <a:p>
            <a:r>
              <a:rPr lang="en-US" altLang="en-US" sz="1600" dirty="0">
                <a:ea typeface="Arial Unicode MS" charset="-128"/>
              </a:rPr>
              <a:t>community.</a:t>
            </a:r>
          </a:p>
          <a:p>
            <a:r>
              <a:rPr lang="en-US" altLang="en-US" sz="1600" dirty="0">
                <a:ea typeface="Arial Unicode MS" charset="-128"/>
              </a:rPr>
              <a:t>•Designers and Developers who design, implement, and maintain the product.</a:t>
            </a:r>
          </a:p>
          <a:p>
            <a:r>
              <a:rPr lang="en-US" altLang="en-US" sz="1600" dirty="0">
                <a:ea typeface="Arial Unicode MS" charset="-128"/>
              </a:rPr>
              <a:t>•Testers who determine whether the product behaves as intended.</a:t>
            </a:r>
          </a:p>
          <a:p>
            <a:r>
              <a:rPr lang="en-US" altLang="en-US" sz="1600" dirty="0">
                <a:ea typeface="Arial Unicode MS" charset="-128"/>
              </a:rPr>
              <a:t>•Documentation writers who produce user manuals, training materials, and help systems.</a:t>
            </a:r>
          </a:p>
          <a:p>
            <a:r>
              <a:rPr lang="en-US" altLang="en-US" sz="1600" dirty="0">
                <a:ea typeface="Arial Unicode MS" charset="-128"/>
              </a:rPr>
              <a:t>•Project managers who plan the project and guide the development team to a successful delivery.</a:t>
            </a:r>
          </a:p>
          <a:p>
            <a:r>
              <a:rPr lang="en-US" altLang="en-US" sz="1600" dirty="0">
                <a:ea typeface="Arial Unicode MS" charset="-128"/>
              </a:rPr>
              <a:t>•Legal staff who ensure that the product complies with all pertinent laws and regulations.</a:t>
            </a:r>
          </a:p>
          <a:p>
            <a:r>
              <a:rPr lang="en-US" altLang="en-US" sz="1600" dirty="0">
                <a:ea typeface="Arial Unicode MS" charset="-128"/>
              </a:rPr>
              <a:t>•Manufacturing people who must build the products that contain software.</a:t>
            </a:r>
          </a:p>
          <a:p>
            <a:r>
              <a:rPr lang="en-US" altLang="en-US" sz="1600" dirty="0">
                <a:ea typeface="Arial Unicode MS" charset="-128"/>
              </a:rPr>
              <a:t>•Sales, marketing, field support, help desk, and other people who will have to work with the</a:t>
            </a:r>
          </a:p>
          <a:p>
            <a:r>
              <a:rPr lang="en-US" altLang="en-US" sz="1600" dirty="0">
                <a:ea typeface="Arial Unicode MS" charset="-128"/>
              </a:rPr>
              <a:t>product and its customers.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How do we determine Stakeholders?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Organizational charts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Business Rules Analysis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Document Analysis 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Who uses the documents?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Interviews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Lessons leaned from previous projects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Mind Mapping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Organizational Modelling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Process Modelling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Risk Analysis and Management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Scope Modelling (who’s in or out)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Survey or Questionnaires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Workshops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Stakeholder Representatives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31565"/>
            <a:ext cx="8135937" cy="5426423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There can be many hundreds or thousands of stakeholders involved in a project, and it is often impossible to speak with every stakeholder.  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So, we can </a:t>
            </a:r>
            <a:r>
              <a:rPr lang="en-CA" altLang="en-US" b="1" dirty="0">
                <a:ea typeface="Arial Unicode MS" charset="-128"/>
              </a:rPr>
              <a:t>recruit</a:t>
            </a:r>
            <a:r>
              <a:rPr lang="en-CA" altLang="en-US" dirty="0">
                <a:ea typeface="Arial Unicode MS" charset="-128"/>
              </a:rPr>
              <a:t> a set of </a:t>
            </a:r>
            <a:r>
              <a:rPr lang="en-CA" altLang="en-US" i="1" dirty="0">
                <a:ea typeface="Arial Unicode MS" charset="-128"/>
              </a:rPr>
              <a:t>stakeholder representatives</a:t>
            </a:r>
            <a:r>
              <a:rPr lang="en-CA" altLang="en-US" dirty="0">
                <a:ea typeface="Arial Unicode MS" charset="-128"/>
              </a:rPr>
              <a:t> to be directly involved in a project.  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dirty="0">
                <a:ea typeface="Arial Unicode MS" charset="-128"/>
              </a:rPr>
              <a:t>This will ideally allow us to involve many different stakeholder </a:t>
            </a:r>
            <a:r>
              <a:rPr lang="en-CA" altLang="en-US" b="1" dirty="0">
                <a:ea typeface="Arial Unicode MS" charset="-128"/>
              </a:rPr>
              <a:t>roles</a:t>
            </a:r>
            <a:r>
              <a:rPr lang="en-CA" altLang="en-US" dirty="0">
                <a:ea typeface="Arial Unicode MS" charset="-128"/>
              </a:rPr>
              <a:t>, without having to deal with every </a:t>
            </a:r>
            <a:r>
              <a:rPr lang="en-CA" altLang="en-US" i="1" dirty="0">
                <a:ea typeface="Arial Unicode MS" charset="-128"/>
              </a:rPr>
              <a:t>person.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Arial Unicode MS" charset="-128"/>
              </a:rPr>
              <a:t>Importance of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Level of experience that a Stakeholder has in communicating their needs can make or break a project!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Stakeholders with positive attitudes can be strong project champions.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Stakeholders direct involvements most times helps to make the project</a:t>
            </a:r>
          </a:p>
          <a:p>
            <a:pPr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3162300"/>
            <a:ext cx="7272337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Stakeholders drive our project!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77975"/>
            <a:ext cx="8135937" cy="25019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Stakeholders are important because it is their needs that the systems analyst must understand and address in order to solve the business problem.</a:t>
            </a: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6994525" y="7177088"/>
            <a:ext cx="1755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55584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CA" altLang="en-US" sz="1200"/>
              <a:t>Bittner &amp; Spence, p 52.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Non-human Stakeholders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8135937" cy="4989513"/>
          </a:xfrm>
        </p:spPr>
        <p:txBody>
          <a:bodyPr/>
          <a:lstStyle/>
          <a:p>
            <a:pPr marL="431800" indent="-32385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Aside from the people involved, there are some non-human stakeholders that must sometimes be considered: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Mechanical devices that the system must interact with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Other business areas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Other systems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6994525" y="7177088"/>
            <a:ext cx="1755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55584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CA" altLang="en-US" sz="1200"/>
              <a:t>Bittner &amp; Spence, p 50.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Stakeholder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Ensures that Stakeholders are not overlooked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All needs will be uncovered in a timely fashion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Discovering needs once requirements are documented leads to increased costs and stakeholder dissatisfaction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403573"/>
            <a:ext cx="813435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Systems Analysts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Roles of a Systems Analyst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Levels of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Requirements gathering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Requirements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Arial Unicode MS" charset="-128"/>
              </a:rPr>
              <a:t>Importance of 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charset="-128"/>
              </a:rPr>
              <a:t>Non-human </a:t>
            </a:r>
            <a:r>
              <a:rPr lang="en-US" altLang="en-US" sz="2800" dirty="0">
                <a:ea typeface="Arial Unicode MS" charset="-128"/>
              </a:rPr>
              <a:t>Stakeholders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874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Stakeholder Matrix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160588" y="1908175"/>
            <a:ext cx="5256212" cy="38877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altLang="en-US">
              <a:ea typeface="Arial Unicode MS" charset="-128"/>
            </a:endParaRPr>
          </a:p>
        </p:txBody>
      </p:sp>
      <p:cxnSp>
        <p:nvCxnSpPr>
          <p:cNvPr id="49156" name="Straight Connector 5"/>
          <p:cNvCxnSpPr>
            <a:cxnSpLocks noChangeShapeType="1"/>
            <a:stCxn id="49155" idx="0"/>
            <a:endCxn id="49155" idx="2"/>
          </p:cNvCxnSpPr>
          <p:nvPr/>
        </p:nvCxnSpPr>
        <p:spPr bwMode="auto">
          <a:xfrm>
            <a:off x="4787900" y="1908175"/>
            <a:ext cx="0" cy="38877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57" name="Straight Connector 7"/>
          <p:cNvCxnSpPr>
            <a:cxnSpLocks noChangeShapeType="1"/>
            <a:stCxn id="49155" idx="1"/>
            <a:endCxn id="49155" idx="3"/>
          </p:cNvCxnSpPr>
          <p:nvPr/>
        </p:nvCxnSpPr>
        <p:spPr bwMode="auto">
          <a:xfrm>
            <a:off x="2160588" y="3851275"/>
            <a:ext cx="52562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8" name="TextBox 8"/>
          <p:cNvSpPr txBox="1">
            <a:spLocks noChangeArrowheads="1"/>
          </p:cNvSpPr>
          <p:nvPr/>
        </p:nvSpPr>
        <p:spPr bwMode="auto">
          <a:xfrm>
            <a:off x="2379663" y="2555875"/>
            <a:ext cx="2211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Ensure Stakeholder</a:t>
            </a:r>
          </a:p>
          <a:p>
            <a:r>
              <a:rPr lang="en-US" altLang="en-US">
                <a:ea typeface="Arial Unicode MS" charset="-128"/>
              </a:rPr>
              <a:t>remains satisfied</a:t>
            </a:r>
          </a:p>
        </p:txBody>
      </p:sp>
      <p:sp>
        <p:nvSpPr>
          <p:cNvPr id="49159" name="TextBox 9"/>
          <p:cNvSpPr txBox="1">
            <a:spLocks noChangeArrowheads="1"/>
          </p:cNvSpPr>
          <p:nvPr/>
        </p:nvSpPr>
        <p:spPr bwMode="auto">
          <a:xfrm>
            <a:off x="5002213" y="2201863"/>
            <a:ext cx="240188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Work closely with </a:t>
            </a:r>
          </a:p>
          <a:p>
            <a:r>
              <a:rPr lang="en-US" altLang="en-US">
                <a:ea typeface="Arial Unicode MS" charset="-128"/>
              </a:rPr>
              <a:t>stakeholder to ensure</a:t>
            </a:r>
          </a:p>
          <a:p>
            <a:r>
              <a:rPr lang="en-US" altLang="en-US">
                <a:ea typeface="Arial Unicode MS" charset="-128"/>
              </a:rPr>
              <a:t>that they are in </a:t>
            </a:r>
          </a:p>
          <a:p>
            <a:r>
              <a:rPr lang="en-US" altLang="en-US">
                <a:ea typeface="Arial Unicode MS" charset="-128"/>
              </a:rPr>
              <a:t>agreement with and </a:t>
            </a:r>
          </a:p>
          <a:p>
            <a:r>
              <a:rPr lang="en-US" altLang="en-US">
                <a:ea typeface="Arial Unicode MS" charset="-128"/>
              </a:rPr>
              <a:t>support the change</a:t>
            </a:r>
          </a:p>
        </p:txBody>
      </p:sp>
      <p:sp>
        <p:nvSpPr>
          <p:cNvPr id="49160" name="TextBox 10"/>
          <p:cNvSpPr txBox="1">
            <a:spLocks noChangeArrowheads="1"/>
          </p:cNvSpPr>
          <p:nvPr/>
        </p:nvSpPr>
        <p:spPr bwMode="auto">
          <a:xfrm>
            <a:off x="2376488" y="4197350"/>
            <a:ext cx="2312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Monitor to ensure </a:t>
            </a:r>
          </a:p>
          <a:p>
            <a:r>
              <a:rPr lang="en-US" altLang="en-US">
                <a:ea typeface="Arial Unicode MS" charset="-128"/>
              </a:rPr>
              <a:t>stakeholders interest</a:t>
            </a:r>
          </a:p>
          <a:p>
            <a:r>
              <a:rPr lang="en-US" altLang="en-US">
                <a:ea typeface="Arial Unicode MS" charset="-128"/>
              </a:rPr>
              <a:t>or influence do not</a:t>
            </a:r>
          </a:p>
          <a:p>
            <a:r>
              <a:rPr lang="en-US" altLang="en-US">
                <a:ea typeface="Arial Unicode MS" charset="-128"/>
              </a:rPr>
              <a:t>change</a:t>
            </a:r>
          </a:p>
        </p:txBody>
      </p:sp>
      <p:sp>
        <p:nvSpPr>
          <p:cNvPr id="49161" name="TextBox 11"/>
          <p:cNvSpPr txBox="1">
            <a:spLocks noChangeArrowheads="1"/>
          </p:cNvSpPr>
          <p:nvPr/>
        </p:nvSpPr>
        <p:spPr bwMode="auto">
          <a:xfrm>
            <a:off x="4986338" y="4059238"/>
            <a:ext cx="23907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Keep Informed; </a:t>
            </a:r>
          </a:p>
          <a:p>
            <a:r>
              <a:rPr lang="en-US" altLang="en-US">
                <a:ea typeface="Arial Unicode MS" charset="-128"/>
              </a:rPr>
              <a:t>stakeholder is likely </a:t>
            </a:r>
          </a:p>
          <a:p>
            <a:r>
              <a:rPr lang="en-US" altLang="en-US">
                <a:ea typeface="Arial Unicode MS" charset="-128"/>
              </a:rPr>
              <a:t>to be very concerned</a:t>
            </a:r>
          </a:p>
          <a:p>
            <a:r>
              <a:rPr lang="en-US" altLang="en-US">
                <a:ea typeface="Arial Unicode MS" charset="-128"/>
              </a:rPr>
              <a:t>and may feel anxious</a:t>
            </a:r>
          </a:p>
          <a:p>
            <a:r>
              <a:rPr lang="en-US" altLang="en-US">
                <a:ea typeface="Arial Unicode MS" charset="-128"/>
              </a:rPr>
              <a:t>about lack of control</a:t>
            </a:r>
          </a:p>
        </p:txBody>
      </p:sp>
      <p:sp>
        <p:nvSpPr>
          <p:cNvPr id="49162" name="TextBox 12"/>
          <p:cNvSpPr txBox="1">
            <a:spLocks noChangeArrowheads="1"/>
          </p:cNvSpPr>
          <p:nvPr/>
        </p:nvSpPr>
        <p:spPr bwMode="auto">
          <a:xfrm>
            <a:off x="7467600" y="5611813"/>
            <a:ext cx="658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High</a:t>
            </a:r>
          </a:p>
        </p:txBody>
      </p:sp>
      <p:sp>
        <p:nvSpPr>
          <p:cNvPr id="49163" name="TextBox 13"/>
          <p:cNvSpPr txBox="1">
            <a:spLocks noChangeArrowheads="1"/>
          </p:cNvSpPr>
          <p:nvPr/>
        </p:nvSpPr>
        <p:spPr bwMode="auto">
          <a:xfrm>
            <a:off x="1008063" y="1722438"/>
            <a:ext cx="658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High</a:t>
            </a:r>
          </a:p>
        </p:txBody>
      </p:sp>
      <p:sp>
        <p:nvSpPr>
          <p:cNvPr id="49164" name="TextBox 14"/>
          <p:cNvSpPr txBox="1">
            <a:spLocks noChangeArrowheads="1"/>
          </p:cNvSpPr>
          <p:nvPr/>
        </p:nvSpPr>
        <p:spPr bwMode="auto">
          <a:xfrm>
            <a:off x="1171575" y="553561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a typeface="Arial Unicode MS" charset="-128"/>
              </a:rPr>
              <a:t>Low</a:t>
            </a:r>
          </a:p>
        </p:txBody>
      </p:sp>
      <p:sp>
        <p:nvSpPr>
          <p:cNvPr id="49165" name="TextBox 15"/>
          <p:cNvSpPr txBox="1">
            <a:spLocks noChangeArrowheads="1"/>
          </p:cNvSpPr>
          <p:nvPr/>
        </p:nvSpPr>
        <p:spPr bwMode="auto">
          <a:xfrm>
            <a:off x="3384550" y="6227763"/>
            <a:ext cx="2659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ea typeface="Arial Unicode MS" charset="-128"/>
              </a:rPr>
              <a:t>Impact on Stakeholder</a:t>
            </a:r>
          </a:p>
        </p:txBody>
      </p:sp>
      <p:sp>
        <p:nvSpPr>
          <p:cNvPr id="49166" name="TextBox 16"/>
          <p:cNvSpPr txBox="1">
            <a:spLocks noChangeArrowheads="1"/>
          </p:cNvSpPr>
          <p:nvPr/>
        </p:nvSpPr>
        <p:spPr bwMode="auto">
          <a:xfrm>
            <a:off x="577850" y="3551238"/>
            <a:ext cx="1506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ea typeface="Arial Unicode MS" charset="-128"/>
              </a:rPr>
              <a:t>Influence of</a:t>
            </a:r>
          </a:p>
          <a:p>
            <a:r>
              <a:rPr lang="en-US" altLang="en-US" b="1">
                <a:ea typeface="Arial Unicode MS" charset="-128"/>
              </a:rPr>
              <a:t>Stakeholder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1"/>
          <p:cNvSpPr>
            <a:spLocks noChangeArrowheads="1"/>
          </p:cNvSpPr>
          <p:nvPr/>
        </p:nvSpPr>
        <p:spPr bwMode="auto">
          <a:xfrm>
            <a:off x="876300" y="4454525"/>
            <a:ext cx="6869113" cy="2357438"/>
          </a:xfrm>
          <a:prstGeom prst="roundRect">
            <a:avLst>
              <a:gd name="adj" fmla="val 65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CA" altLang="en-US">
              <a:ea typeface="Arial Unicode MS" charset="-128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301625"/>
            <a:ext cx="8280400" cy="1262063"/>
          </a:xfrm>
        </p:spPr>
        <p:txBody>
          <a:bodyPr tIns="36162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>
                <a:ea typeface="Arial Unicode MS" charset="-128"/>
              </a:rPr>
              <a:t>In Summation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8135937" cy="2570163"/>
          </a:xfrm>
        </p:spPr>
        <p:txBody>
          <a:bodyPr tIns="24695"/>
          <a:lstStyle/>
          <a:p>
            <a:pPr marL="431800" indent="-32385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>
                <a:ea typeface="Arial Unicode MS" charset="-128"/>
              </a:rPr>
              <a:t>Each and every project requires focused stakeholder involvement.  For all projects: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 i="1">
                <a:ea typeface="Arial Unicode MS" charset="-128"/>
              </a:rPr>
              <a:t>Active</a:t>
            </a:r>
            <a:r>
              <a:rPr lang="en-CA" altLang="en-US" sz="2800">
                <a:ea typeface="Arial Unicode MS" charset="-128"/>
              </a:rPr>
              <a:t> stakeholder involvment is </a:t>
            </a:r>
            <a:r>
              <a:rPr lang="en-CA" altLang="en-US" sz="2800" b="1">
                <a:ea typeface="Arial Unicode MS" charset="-128"/>
              </a:rPr>
              <a:t>imperative</a:t>
            </a:r>
            <a:r>
              <a:rPr lang="en-CA" altLang="en-US" sz="2800">
                <a:ea typeface="Arial Unicode MS" charset="-128"/>
              </a:rPr>
              <a:t>.</a:t>
            </a:r>
          </a:p>
          <a:p>
            <a:pPr marL="431800" indent="-323850" eaLnBrk="1">
              <a:buClr>
                <a:srgbClr val="8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CA" altLang="en-US" sz="2800">
                <a:ea typeface="Arial Unicode MS" charset="-128"/>
              </a:rPr>
              <a:t>A </a:t>
            </a:r>
            <a:r>
              <a:rPr lang="en-CA" altLang="en-US" sz="2800" i="1">
                <a:ea typeface="Arial Unicode MS" charset="-128"/>
              </a:rPr>
              <a:t>collaborative</a:t>
            </a:r>
            <a:r>
              <a:rPr lang="en-CA" altLang="en-US" sz="2800">
                <a:ea typeface="Arial Unicode MS" charset="-128"/>
              </a:rPr>
              <a:t> and </a:t>
            </a:r>
            <a:r>
              <a:rPr lang="en-CA" altLang="en-US" sz="2800" i="1">
                <a:ea typeface="Arial Unicode MS" charset="-128"/>
              </a:rPr>
              <a:t>cooperative</a:t>
            </a:r>
            <a:r>
              <a:rPr lang="en-CA" altLang="en-US" sz="2800">
                <a:ea typeface="Arial Unicode MS" charset="-128"/>
              </a:rPr>
              <a:t> approach involving </a:t>
            </a:r>
            <a:r>
              <a:rPr lang="en-CA" altLang="en-US" sz="2800" b="1">
                <a:ea typeface="Arial Unicode MS" charset="-128"/>
              </a:rPr>
              <a:t>all</a:t>
            </a:r>
            <a:r>
              <a:rPr lang="en-CA" altLang="en-US" sz="2800">
                <a:ea typeface="Arial Unicode MS" charset="-128"/>
              </a:rPr>
              <a:t> the stakeholders is essential.</a:t>
            </a:r>
          </a:p>
        </p:txBody>
      </p:sp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6994525" y="7177088"/>
            <a:ext cx="1755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55584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CA" altLang="en-US" sz="1200"/>
              <a:t>Bittner &amp; Spence, p 58.</a:t>
            </a:r>
          </a:p>
        </p:txBody>
      </p:sp>
      <p:sp>
        <p:nvSpPr>
          <p:cNvPr id="50182" name="Text Box 5"/>
          <p:cNvSpPr txBox="1">
            <a:spLocks noChangeArrowheads="1"/>
          </p:cNvSpPr>
          <p:nvPr/>
        </p:nvSpPr>
        <p:spPr bwMode="auto">
          <a:xfrm>
            <a:off x="1049338" y="4579938"/>
            <a:ext cx="6551612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9695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32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0000"/>
                </a:solidFill>
                <a:latin typeface="Arial" charset="0"/>
                <a:ea typeface="Arial Unicode MS" charset="-128"/>
                <a:cs typeface="Arial Unicode MS" charset="-128"/>
              </a:defRPr>
            </a:lvl9pPr>
          </a:lstStyle>
          <a:p>
            <a:pPr eaLnBrk="1">
              <a:spcAft>
                <a:spcPct val="0"/>
              </a:spcAft>
            </a:pPr>
            <a:r>
              <a:rPr lang="en-CA" altLang="en-US" sz="2800"/>
              <a:t>Remember: The stakeholders own the problem and are the source of the project's requirements.  </a:t>
            </a:r>
            <a:r>
              <a:rPr lang="en-CA" altLang="en-US" sz="2800" b="1"/>
              <a:t>If the system is not a success with the stakeholders, then it is not a success.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07429"/>
            <a:ext cx="8278812" cy="576064"/>
          </a:xfrm>
        </p:spPr>
        <p:txBody>
          <a:bodyPr/>
          <a:lstStyle/>
          <a:p>
            <a:r>
              <a:rPr lang="en-US" altLang="en-US" dirty="0"/>
              <a:t>Systems Analyst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971525"/>
            <a:ext cx="8134350" cy="6264696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An IT professional involved in the development of a computerized solution to a business problem.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Requires extensive business and people knowledge, with strong communication and technical skills.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Responsible for initial requirements analysis of a system development project.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Focuses on understanding the business problem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Focuses on the approach to be taken to solve the business problem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333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301626"/>
            <a:ext cx="8278812" cy="597892"/>
          </a:xfrm>
        </p:spPr>
        <p:txBody>
          <a:bodyPr/>
          <a:lstStyle/>
          <a:p>
            <a:r>
              <a:rPr lang="en-US" sz="3200" dirty="0"/>
              <a:t>Systems Analysts  </a:t>
            </a:r>
            <a:r>
              <a:rPr lang="en-US" altLang="en-US" sz="3200" dirty="0"/>
              <a:t>Problem Solving Approach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84" y="1259557"/>
            <a:ext cx="8349804" cy="630011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Research and understand the problem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Verify that the benefits of solving the problem outweigh the costs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Develop a set of possible solutions (alternatives)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Decide which solution is best and make a recommendation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Define the details of the chosen solution, and assist in implementation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Monitor to make sure that the desired results are obtained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dirty="0">
                <a:latin typeface="Times New Roman" pitchFamily="16" charset="0"/>
              </a:rPr>
              <a:t>Collaborate with other members of the project team &amp; stakeholders.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400" b="1" i="1" dirty="0"/>
              <a:t>“Must thoroughly understand the problem the system will solve”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endParaRPr lang="en-CA" altLang="en-US" sz="2400" dirty="0">
              <a:latin typeface="Times New Roman" pitchFamily="16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1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Systems Analyst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Technical Knowledge and Skills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Business Knowledge and Skills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People Knowledge and Skills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Communication Skills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Integrity &amp; Ethics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Arial Unicode MS" charset="-128"/>
              </a:rPr>
              <a:t>Requirements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03238" y="1403350"/>
            <a:ext cx="8134350" cy="554513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In Software development, a requirement is a singular documented physical or functional need that a system aims to satisfy.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It is a condition or capability needed by a user to solve a problem or achieve an objective with a system.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2. A condition or capability that must be met or possessed by a system.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A requirement is simply a specification of a need or want.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Requirements must be documented.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2800" dirty="0">
              <a:ea typeface="Arial Unicode MS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8278812" cy="525463"/>
          </a:xfrm>
        </p:spPr>
        <p:txBody>
          <a:bodyPr/>
          <a:lstStyle/>
          <a:p>
            <a:r>
              <a:rPr lang="en-US" altLang="en-US" sz="2800">
                <a:ea typeface="Arial Unicode MS" charset="-128"/>
              </a:rPr>
              <a:t>Levels of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331913"/>
            <a:ext cx="8134350" cy="5424487"/>
          </a:xfrm>
        </p:spPr>
        <p:txBody>
          <a:bodyPr/>
          <a:lstStyle/>
          <a:p>
            <a:pPr>
              <a:defRPr/>
            </a:pPr>
            <a:r>
              <a:rPr lang="en-US" dirty="0"/>
              <a:t> There are three distinct levels:</a:t>
            </a:r>
          </a:p>
          <a:p>
            <a:pPr>
              <a:defRPr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Business requirements,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User requirements, and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Functional requirements.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 addition, every system has an associated nonfunctional requirements.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Arial Unicode MS" charset="-128"/>
              </a:rPr>
              <a:t>Business requirements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59792" y="1403573"/>
            <a:ext cx="8277796" cy="5352827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This represent the high-level objectives of the organization or customer who requests the system.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Business requirements typically come from the funding sponsor of a project, the acquiring customer, or the manager of the actual users.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Business requirements describe why the organization is implementing the system, and the objectives the organization hopes to achieve.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2800" dirty="0">
                <a:ea typeface="Arial Unicode MS" charset="-128"/>
              </a:rPr>
              <a:t>Business requirements can be recorded in a Business requirements Documents (BRD) or a project charter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2298</Words>
  <Application>Microsoft Office PowerPoint</Application>
  <PresentationFormat>Custom</PresentationFormat>
  <Paragraphs>274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31</vt:i4>
      </vt:variant>
    </vt:vector>
  </HeadingPairs>
  <TitlesOfParts>
    <vt:vector size="60" baseType="lpstr">
      <vt:lpstr>Arial Unicode MS</vt:lpstr>
      <vt:lpstr>Microsoft YaHei</vt:lpstr>
      <vt:lpstr>Arial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SYS366</vt:lpstr>
      <vt:lpstr>Outline</vt:lpstr>
      <vt:lpstr>Objectives</vt:lpstr>
      <vt:lpstr>Systems Analyst</vt:lpstr>
      <vt:lpstr>Systems Analysts  Problem Solving Approach</vt:lpstr>
      <vt:lpstr>Systems Analyst Skills</vt:lpstr>
      <vt:lpstr>Requirements </vt:lpstr>
      <vt:lpstr>Levels of Requirements</vt:lpstr>
      <vt:lpstr>Business requirements</vt:lpstr>
      <vt:lpstr>Business Requirements Examples</vt:lpstr>
      <vt:lpstr>User Requirement</vt:lpstr>
      <vt:lpstr>Functional Requirements</vt:lpstr>
      <vt:lpstr>Non-Functional Requirements</vt:lpstr>
      <vt:lpstr>Requirements Gathering</vt:lpstr>
      <vt:lpstr>Requirements Management </vt:lpstr>
      <vt:lpstr>Functional &amp; Non-Functional Requirements at a glance</vt:lpstr>
      <vt:lpstr>Common Issues in Requirements</vt:lpstr>
      <vt:lpstr>Introducing Stakeholders</vt:lpstr>
      <vt:lpstr>First things first!</vt:lpstr>
      <vt:lpstr>Who is a Stakeholder?</vt:lpstr>
      <vt:lpstr>Why are stakeholders interested?</vt:lpstr>
      <vt:lpstr>How do we determine stakeholders?</vt:lpstr>
      <vt:lpstr>Stakeholder Examples</vt:lpstr>
      <vt:lpstr>How do we determine Stakeholders?</vt:lpstr>
      <vt:lpstr>Stakeholder Representatives</vt:lpstr>
      <vt:lpstr>Importance of Stakeholders</vt:lpstr>
      <vt:lpstr>Stakeholders drive our project!</vt:lpstr>
      <vt:lpstr>Non-human Stakeholders</vt:lpstr>
      <vt:lpstr>Stakeholder List</vt:lpstr>
      <vt:lpstr>Stakeholder Matrix</vt:lpstr>
      <vt:lpstr>In Summation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Stakeholders</dc:title>
  <dc:creator>Marc Gurwitz</dc:creator>
  <cp:lastModifiedBy>Lenovo AIO 510S</cp:lastModifiedBy>
  <cp:revision>28</cp:revision>
  <cp:lastPrinted>1601-01-01T00:00:00Z</cp:lastPrinted>
  <dcterms:created xsi:type="dcterms:W3CDTF">2012-01-17T05:39:57Z</dcterms:created>
  <dcterms:modified xsi:type="dcterms:W3CDTF">2019-09-09T17:47:12Z</dcterms:modified>
</cp:coreProperties>
</file>